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Lst>
  <p:sldSz cy="5143500" cx="9144000"/>
  <p:notesSz cx="6858000" cy="9144000"/>
  <p:embeddedFontLst>
    <p:embeddedFont>
      <p:font typeface="Average"/>
      <p:regular r:id="rId16"/>
    </p:embeddedFont>
    <p:embeddedFont>
      <p:font typeface="Oswald"/>
      <p:regular r:id="rId17"/>
      <p:bold r:id="rId1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font" Target="fonts/Oswald-regular.fntdata"/><Relationship Id="rId16" Type="http://schemas.openxmlformats.org/officeDocument/2006/relationships/font" Target="fonts/Average-regular.fntdata"/><Relationship Id="rId5" Type="http://schemas.openxmlformats.org/officeDocument/2006/relationships/notesMaster" Target="notesMasters/notesMaster1.xml"/><Relationship Id="rId6" Type="http://schemas.openxmlformats.org/officeDocument/2006/relationships/slide" Target="slides/slide1.xml"/><Relationship Id="rId18" Type="http://schemas.openxmlformats.org/officeDocument/2006/relationships/font" Target="fonts/Oswald-bold.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gc6f980f91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gc6f980f9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c6f980f91_0_12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c6f980f91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c6f980f91_0_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c6f980f91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35c279c0dc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35c279c0dc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35c279c0dc9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35c279c0dc9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35c279c0dc9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35c279c0dc9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35c279c0dc9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35c279c0dc9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35c279c0dc9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35c279c0dc9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c6f980f91_0_3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c6f980f91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35bf76576bb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35bf76576bb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grpSp>
        <p:nvGrpSpPr>
          <p:cNvPr id="10" name="Google Shape;10;p2"/>
          <p:cNvGrpSpPr/>
          <p:nvPr/>
        </p:nvGrpSpPr>
        <p:grpSpPr>
          <a:xfrm>
            <a:off x="4350279" y="2855377"/>
            <a:ext cx="443589" cy="105632"/>
            <a:chOff x="4137525" y="2915950"/>
            <a:chExt cx="869100" cy="207000"/>
          </a:xfrm>
        </p:grpSpPr>
        <p:sp>
          <p:nvSpPr>
            <p:cNvPr id="11" name="Google Shape;11;p2"/>
            <p:cNvSpPr/>
            <p:nvPr/>
          </p:nvSpPr>
          <p:spPr>
            <a:xfrm>
              <a:off x="446857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47996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41375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671258" y="990800"/>
            <a:ext cx="7801500" cy="1730100"/>
          </a:xfrm>
          <a:prstGeom prst="rect">
            <a:avLst/>
          </a:prstGeom>
        </p:spPr>
        <p:txBody>
          <a:bodyPr anchorCtr="0" anchor="b" bIns="91425" lIns="91425" spcFirstLastPara="1" rIns="91425" wrap="square" tIns="91425">
            <a:no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5" name="Google Shape;15;p2"/>
          <p:cNvSpPr txBox="1"/>
          <p:nvPr>
            <p:ph idx="1" type="subTitle"/>
          </p:nvPr>
        </p:nvSpPr>
        <p:spPr>
          <a:xfrm>
            <a:off x="671250" y="3174876"/>
            <a:ext cx="78015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6" name="Google Shape;16;p2"/>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9" name="Shape 49"/>
        <p:cNvGrpSpPr/>
        <p:nvPr/>
      </p:nvGrpSpPr>
      <p:grpSpPr>
        <a:xfrm>
          <a:off x="0" y="0"/>
          <a:ext cx="0" cy="0"/>
          <a:chOff x="0" y="0"/>
          <a:chExt cx="0" cy="0"/>
        </a:xfrm>
      </p:grpSpPr>
      <p:sp>
        <p:nvSpPr>
          <p:cNvPr id="50" name="Google Shape;50;p11"/>
          <p:cNvSpPr txBox="1"/>
          <p:nvPr>
            <p:ph hasCustomPrompt="1" type="title"/>
          </p:nvPr>
        </p:nvSpPr>
        <p:spPr>
          <a:xfrm>
            <a:off x="311700" y="1255275"/>
            <a:ext cx="8520600" cy="18906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1" name="Google Shape;51;p11"/>
          <p:cNvSpPr txBox="1"/>
          <p:nvPr>
            <p:ph idx="1" type="body"/>
          </p:nvPr>
        </p:nvSpPr>
        <p:spPr>
          <a:xfrm>
            <a:off x="311700" y="32284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2" name="Google Shape;52;p11"/>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sp>
        <p:nvSpPr>
          <p:cNvPr id="18" name="Google Shape;18;p3"/>
          <p:cNvSpPr txBox="1"/>
          <p:nvPr>
            <p:ph type="title"/>
          </p:nvPr>
        </p:nvSpPr>
        <p:spPr>
          <a:xfrm>
            <a:off x="671250" y="2141250"/>
            <a:ext cx="7852200" cy="8610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9" name="Google Shape;19;p3"/>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sp>
        <p:nvSpPr>
          <p:cNvPr id="21" name="Google Shape;21;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2" name="Google Shape;22;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3" name="Google Shape;23;p4"/>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6" name="Google Shape;26;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7" name="Google Shape;27;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8" name="Google Shape;28;p5"/>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 name="Shape 29"/>
        <p:cNvGrpSpPr/>
        <p:nvPr/>
      </p:nvGrpSpPr>
      <p:grpSpPr>
        <a:xfrm>
          <a:off x="0" y="0"/>
          <a:ext cx="0" cy="0"/>
          <a:chOff x="0" y="0"/>
          <a:chExt cx="0" cy="0"/>
        </a:xfrm>
      </p:grpSpPr>
      <p:sp>
        <p:nvSpPr>
          <p:cNvPr id="30" name="Google Shape;30;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1" name="Google Shape;31;p6"/>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2" name="Shape 32"/>
        <p:cNvGrpSpPr/>
        <p:nvPr/>
      </p:nvGrpSpPr>
      <p:grpSpPr>
        <a:xfrm>
          <a:off x="0" y="0"/>
          <a:ext cx="0" cy="0"/>
          <a:chOff x="0" y="0"/>
          <a:chExt cx="0" cy="0"/>
        </a:xfrm>
      </p:grpSpPr>
      <p:sp>
        <p:nvSpPr>
          <p:cNvPr id="33" name="Google Shape;33;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4" name="Google Shape;34;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5" name="Google Shape;35;p7"/>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6" name="Shape 36"/>
        <p:cNvGrpSpPr/>
        <p:nvPr/>
      </p:nvGrpSpPr>
      <p:grpSpPr>
        <a:xfrm>
          <a:off x="0" y="0"/>
          <a:ext cx="0" cy="0"/>
          <a:chOff x="0" y="0"/>
          <a:chExt cx="0" cy="0"/>
        </a:xfrm>
      </p:grpSpPr>
      <p:sp>
        <p:nvSpPr>
          <p:cNvPr id="37" name="Google Shape;37;p8"/>
          <p:cNvSpPr txBox="1"/>
          <p:nvPr>
            <p:ph type="title"/>
          </p:nvPr>
        </p:nvSpPr>
        <p:spPr>
          <a:xfrm>
            <a:off x="490250" y="526350"/>
            <a:ext cx="6227100" cy="4090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38" name="Google Shape;38;p8"/>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p9"/>
          <p:cNvSpPr/>
          <p:nvPr/>
        </p:nvSpPr>
        <p:spPr>
          <a:xfrm>
            <a:off x="457200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 name="Google Shape;41;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2" name="Google Shape;42;p9"/>
          <p:cNvSpPr txBox="1"/>
          <p:nvPr>
            <p:ph type="title"/>
          </p:nvPr>
        </p:nvSpPr>
        <p:spPr>
          <a:xfrm>
            <a:off x="265500" y="1081400"/>
            <a:ext cx="4045200" cy="1710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3" name="Google Shape;43;p9"/>
          <p:cNvSpPr txBox="1"/>
          <p:nvPr>
            <p:ph idx="1" type="subTitle"/>
          </p:nvPr>
        </p:nvSpPr>
        <p:spPr>
          <a:xfrm>
            <a:off x="265500" y="2845201"/>
            <a:ext cx="4045200" cy="1345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2100"/>
              <a:buNone/>
              <a:defRPr sz="21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p:txBody>
      </p:sp>
      <p:sp>
        <p:nvSpPr>
          <p:cNvPr id="44" name="Google Shape;44;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45" name="Google Shape;45;p9"/>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6" name="Shape 46"/>
        <p:cNvGrpSpPr/>
        <p:nvPr/>
      </p:nvGrpSpPr>
      <p:grpSpPr>
        <a:xfrm>
          <a:off x="0" y="0"/>
          <a:ext cx="0" cy="0"/>
          <a:chOff x="0" y="0"/>
          <a:chExt cx="0" cy="0"/>
        </a:xfrm>
      </p:grpSpPr>
      <p:sp>
        <p:nvSpPr>
          <p:cNvPr id="47" name="Google Shape;47;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Clr>
                <a:schemeClr val="dk1"/>
              </a:buClr>
              <a:buSzPts val="2100"/>
              <a:buFont typeface="Oswald"/>
              <a:buNone/>
              <a:defRPr sz="2100">
                <a:solidFill>
                  <a:schemeClr val="dk1"/>
                </a:solidFill>
                <a:latin typeface="Oswald"/>
                <a:ea typeface="Oswald"/>
                <a:cs typeface="Oswald"/>
                <a:sym typeface="Oswald"/>
              </a:defRPr>
            </a:lvl1pPr>
          </a:lstStyle>
          <a:p/>
        </p:txBody>
      </p:sp>
      <p:sp>
        <p:nvSpPr>
          <p:cNvPr id="48" name="Google Shape;48;p10"/>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lat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1pPr>
            <a:lvl2pPr lvl="1">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2pPr>
            <a:lvl3pPr lvl="2">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3pPr>
            <a:lvl4pPr lvl="3">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4pPr>
            <a:lvl5pPr lvl="4">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5pPr>
            <a:lvl6pPr lvl="5">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6pPr>
            <a:lvl7pPr lvl="6">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7pPr>
            <a:lvl8pPr lvl="7">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8pPr>
            <a:lvl9pPr lvl="8">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accent3"/>
              </a:buClr>
              <a:buSzPts val="1800"/>
              <a:buFont typeface="Average"/>
              <a:buChar char="●"/>
              <a:defRPr sz="1800">
                <a:solidFill>
                  <a:schemeClr val="accent3"/>
                </a:solidFill>
                <a:latin typeface="Average"/>
                <a:ea typeface="Average"/>
                <a:cs typeface="Average"/>
                <a:sym typeface="Average"/>
              </a:defRPr>
            </a:lvl1pPr>
            <a:lvl2pPr indent="-317500" lvl="1" marL="9144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2pPr>
            <a:lvl3pPr indent="-317500" lvl="2" marL="13716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3pPr>
            <a:lvl4pPr indent="-317500" lvl="3" marL="18288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4pPr>
            <a:lvl5pPr indent="-317500" lvl="4" marL="22860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5pPr>
            <a:lvl6pPr indent="-317500" lvl="5" marL="27432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6pPr>
            <a:lvl7pPr indent="-317500" lvl="6" marL="32004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7pPr>
            <a:lvl8pPr indent="-317500" lvl="7" marL="36576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8pPr>
            <a:lvl9pPr indent="-317500" lvl="8" marL="4114800">
              <a:lnSpc>
                <a:spcPct val="115000"/>
              </a:lnSpc>
              <a:spcBef>
                <a:spcPts val="1600"/>
              </a:spcBef>
              <a:spcAft>
                <a:spcPts val="1600"/>
              </a:spcAft>
              <a:buClr>
                <a:schemeClr val="accent3"/>
              </a:buClr>
              <a:buSzPts val="1400"/>
              <a:buFont typeface="Average"/>
              <a:buChar char="■"/>
              <a:defRPr>
                <a:solidFill>
                  <a:schemeClr val="accent3"/>
                </a:solidFill>
                <a:latin typeface="Average"/>
                <a:ea typeface="Average"/>
                <a:cs typeface="Average"/>
                <a:sym typeface="Average"/>
              </a:defRPr>
            </a:lvl9pPr>
          </a:lstStyle>
          <a:p/>
        </p:txBody>
      </p:sp>
      <p:sp>
        <p:nvSpPr>
          <p:cNvPr id="8" name="Google Shape;8;p1"/>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3"/>
                </a:solidFill>
                <a:latin typeface="Average"/>
                <a:ea typeface="Average"/>
                <a:cs typeface="Average"/>
                <a:sym typeface="Average"/>
              </a:defRPr>
            </a:lvl1pPr>
            <a:lvl2pPr lvl="1" algn="r">
              <a:buNone/>
              <a:defRPr sz="1000">
                <a:solidFill>
                  <a:schemeClr val="accent3"/>
                </a:solidFill>
                <a:latin typeface="Average"/>
                <a:ea typeface="Average"/>
                <a:cs typeface="Average"/>
                <a:sym typeface="Average"/>
              </a:defRPr>
            </a:lvl2pPr>
            <a:lvl3pPr lvl="2" algn="r">
              <a:buNone/>
              <a:defRPr sz="1000">
                <a:solidFill>
                  <a:schemeClr val="accent3"/>
                </a:solidFill>
                <a:latin typeface="Average"/>
                <a:ea typeface="Average"/>
                <a:cs typeface="Average"/>
                <a:sym typeface="Average"/>
              </a:defRPr>
            </a:lvl3pPr>
            <a:lvl4pPr lvl="3" algn="r">
              <a:buNone/>
              <a:defRPr sz="1000">
                <a:solidFill>
                  <a:schemeClr val="accent3"/>
                </a:solidFill>
                <a:latin typeface="Average"/>
                <a:ea typeface="Average"/>
                <a:cs typeface="Average"/>
                <a:sym typeface="Average"/>
              </a:defRPr>
            </a:lvl4pPr>
            <a:lvl5pPr lvl="4" algn="r">
              <a:buNone/>
              <a:defRPr sz="1000">
                <a:solidFill>
                  <a:schemeClr val="accent3"/>
                </a:solidFill>
                <a:latin typeface="Average"/>
                <a:ea typeface="Average"/>
                <a:cs typeface="Average"/>
                <a:sym typeface="Average"/>
              </a:defRPr>
            </a:lvl5pPr>
            <a:lvl6pPr lvl="5" algn="r">
              <a:buNone/>
              <a:defRPr sz="1000">
                <a:solidFill>
                  <a:schemeClr val="accent3"/>
                </a:solidFill>
                <a:latin typeface="Average"/>
                <a:ea typeface="Average"/>
                <a:cs typeface="Average"/>
                <a:sym typeface="Average"/>
              </a:defRPr>
            </a:lvl6pPr>
            <a:lvl7pPr lvl="6" algn="r">
              <a:buNone/>
              <a:defRPr sz="1000">
                <a:solidFill>
                  <a:schemeClr val="accent3"/>
                </a:solidFill>
                <a:latin typeface="Average"/>
                <a:ea typeface="Average"/>
                <a:cs typeface="Average"/>
                <a:sym typeface="Average"/>
              </a:defRPr>
            </a:lvl7pPr>
            <a:lvl8pPr lvl="7" algn="r">
              <a:buNone/>
              <a:defRPr sz="1000">
                <a:solidFill>
                  <a:schemeClr val="accent3"/>
                </a:solidFill>
                <a:latin typeface="Average"/>
                <a:ea typeface="Average"/>
                <a:cs typeface="Average"/>
                <a:sym typeface="Average"/>
              </a:defRPr>
            </a:lvl8pPr>
            <a:lvl9pPr lvl="8" algn="r">
              <a:buNone/>
              <a:defRPr sz="1000">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s-419"/>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12.jpg"/><Relationship Id="rId4" Type="http://schemas.openxmlformats.org/officeDocument/2006/relationships/hyperlink" Target="https://github.com/arodeveloper" TargetMode="External"/><Relationship Id="rId5" Type="http://schemas.openxmlformats.org/officeDocument/2006/relationships/image" Target="../media/image13.gif"/><Relationship Id="rId6" Type="http://schemas.openxmlformats.org/officeDocument/2006/relationships/hyperlink" Target="https://www.linkedin.com/in/aro-dev/" TargetMode="External"/><Relationship Id="rId7" Type="http://schemas.openxmlformats.org/officeDocument/2006/relationships/image" Target="../media/image9.gi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1.png"/><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 Id="rId3" Type="http://schemas.openxmlformats.org/officeDocument/2006/relationships/image" Target="../media/image10.gi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3.gif"/><Relationship Id="rId4" Type="http://schemas.openxmlformats.org/officeDocument/2006/relationships/image" Target="../media/image6.gif"/><Relationship Id="rId5" Type="http://schemas.openxmlformats.org/officeDocument/2006/relationships/image" Target="../media/image8.gif"/><Relationship Id="rId6" Type="http://schemas.openxmlformats.org/officeDocument/2006/relationships/image" Target="../media/image2.gif"/></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3"/>
          <p:cNvSpPr txBox="1"/>
          <p:nvPr>
            <p:ph type="ctrTitle"/>
          </p:nvPr>
        </p:nvSpPr>
        <p:spPr>
          <a:xfrm>
            <a:off x="583083" y="579325"/>
            <a:ext cx="7801500" cy="1730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419"/>
              <a:t>Superstore - Sales Analysis</a:t>
            </a:r>
            <a:endParaRPr/>
          </a:p>
        </p:txBody>
      </p:sp>
      <p:sp>
        <p:nvSpPr>
          <p:cNvPr id="60" name="Google Shape;60;p13"/>
          <p:cNvSpPr txBox="1"/>
          <p:nvPr>
            <p:ph idx="1" type="subTitle"/>
          </p:nvPr>
        </p:nvSpPr>
        <p:spPr>
          <a:xfrm>
            <a:off x="671250" y="3174876"/>
            <a:ext cx="78015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419"/>
              <a:t>Report generated using Python (Pandas, Seaborn, Matplotlib) by Arodi Sandoval</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rPr lang="es-419"/>
              <a:t>2024 Fiscal Year</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22"/>
          <p:cNvSpPr/>
          <p:nvPr/>
        </p:nvSpPr>
        <p:spPr>
          <a:xfrm>
            <a:off x="0" y="0"/>
            <a:ext cx="9161100" cy="2484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22"/>
          <p:cNvSpPr txBox="1"/>
          <p:nvPr>
            <p:ph idx="4294967295" type="title"/>
          </p:nvPr>
        </p:nvSpPr>
        <p:spPr>
          <a:xfrm>
            <a:off x="311700" y="372500"/>
            <a:ext cx="8520600" cy="733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419">
                <a:solidFill>
                  <a:schemeClr val="lt1"/>
                </a:solidFill>
              </a:rPr>
              <a:t>About me</a:t>
            </a:r>
            <a:endParaRPr>
              <a:solidFill>
                <a:schemeClr val="lt1"/>
              </a:solidFill>
            </a:endParaRPr>
          </a:p>
        </p:txBody>
      </p:sp>
      <p:pic>
        <p:nvPicPr>
          <p:cNvPr id="127" name="Google Shape;127;p22" title="Badge Photo.jpg"/>
          <p:cNvPicPr preferRelativeResize="0"/>
          <p:nvPr/>
        </p:nvPicPr>
        <p:blipFill rotWithShape="1">
          <a:blip r:embed="rId3">
            <a:alphaModFix/>
          </a:blip>
          <a:srcRect b="12484" l="0" r="0" t="12484"/>
          <a:stretch/>
        </p:blipFill>
        <p:spPr>
          <a:xfrm>
            <a:off x="3758171" y="1303025"/>
            <a:ext cx="1644300" cy="1644000"/>
          </a:xfrm>
          <a:prstGeom prst="ellipse">
            <a:avLst/>
          </a:prstGeom>
          <a:noFill/>
          <a:ln>
            <a:noFill/>
          </a:ln>
        </p:spPr>
      </p:pic>
      <p:sp>
        <p:nvSpPr>
          <p:cNvPr id="128" name="Google Shape;128;p22"/>
          <p:cNvSpPr txBox="1"/>
          <p:nvPr>
            <p:ph idx="4294967295" type="body"/>
          </p:nvPr>
        </p:nvSpPr>
        <p:spPr>
          <a:xfrm>
            <a:off x="3483309" y="3089550"/>
            <a:ext cx="2177400" cy="4362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s-419" sz="1700">
                <a:solidFill>
                  <a:schemeClr val="dk1"/>
                </a:solidFill>
              </a:rPr>
              <a:t>Arodi Sandoval</a:t>
            </a:r>
            <a:endParaRPr sz="1700">
              <a:solidFill>
                <a:schemeClr val="dk1"/>
              </a:solidFill>
            </a:endParaRPr>
          </a:p>
        </p:txBody>
      </p:sp>
      <p:cxnSp>
        <p:nvCxnSpPr>
          <p:cNvPr id="129" name="Google Shape;129;p22"/>
          <p:cNvCxnSpPr/>
          <p:nvPr/>
        </p:nvCxnSpPr>
        <p:spPr>
          <a:xfrm>
            <a:off x="4436550" y="3847388"/>
            <a:ext cx="270900" cy="0"/>
          </a:xfrm>
          <a:prstGeom prst="straightConnector1">
            <a:avLst/>
          </a:prstGeom>
          <a:noFill/>
          <a:ln cap="flat" cmpd="sng" w="9525">
            <a:solidFill>
              <a:schemeClr val="dk2"/>
            </a:solidFill>
            <a:prstDash val="solid"/>
            <a:round/>
            <a:headEnd len="sm" w="sm" type="none"/>
            <a:tailEnd len="sm" w="sm" type="none"/>
          </a:ln>
        </p:spPr>
      </p:cxnSp>
      <p:sp>
        <p:nvSpPr>
          <p:cNvPr id="130" name="Google Shape;130;p22"/>
          <p:cNvSpPr txBox="1"/>
          <p:nvPr>
            <p:ph idx="4294967295" type="body"/>
          </p:nvPr>
        </p:nvSpPr>
        <p:spPr>
          <a:xfrm>
            <a:off x="3483295" y="3927111"/>
            <a:ext cx="2177400" cy="1153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s-419" sz="1300"/>
              <a:t>Just someone experimenting with data analysis stuff who wants to eventually become a data analyst.</a:t>
            </a:r>
            <a:endParaRPr sz="1300"/>
          </a:p>
        </p:txBody>
      </p:sp>
      <p:pic>
        <p:nvPicPr>
          <p:cNvPr descr="the linkedin logo is a blue circle with a white outline on a white background . (proporcionada por Tenor)" id="131" name="Google Shape;131;p22">
            <a:hlinkClick r:id="rId4"/>
          </p:cNvPr>
          <p:cNvPicPr preferRelativeResize="0"/>
          <p:nvPr/>
        </p:nvPicPr>
        <p:blipFill>
          <a:blip r:embed="rId5">
            <a:alphaModFix/>
          </a:blip>
          <a:stretch>
            <a:fillRect/>
          </a:stretch>
        </p:blipFill>
        <p:spPr>
          <a:xfrm>
            <a:off x="8628050" y="89450"/>
            <a:ext cx="436200" cy="436200"/>
          </a:xfrm>
          <a:prstGeom prst="rect">
            <a:avLst/>
          </a:prstGeom>
          <a:noFill/>
          <a:ln>
            <a:noFill/>
          </a:ln>
        </p:spPr>
      </p:pic>
      <p:pic>
        <p:nvPicPr>
          <p:cNvPr descr="a silhouette of a cat with a tail in a black circle (proporcionada por Tenor)" id="132" name="Google Shape;132;p22">
            <a:hlinkClick r:id="rId6"/>
          </p:cNvPr>
          <p:cNvPicPr preferRelativeResize="0"/>
          <p:nvPr/>
        </p:nvPicPr>
        <p:blipFill>
          <a:blip r:embed="rId7">
            <a:alphaModFix/>
          </a:blip>
          <a:stretch>
            <a:fillRect/>
          </a:stretch>
        </p:blipFill>
        <p:spPr>
          <a:xfrm>
            <a:off x="8065050" y="78575"/>
            <a:ext cx="457950" cy="4579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1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Analysis Objective</a:t>
            </a:r>
            <a:endParaRPr/>
          </a:p>
        </p:txBody>
      </p:sp>
      <p:sp>
        <p:nvSpPr>
          <p:cNvPr id="66" name="Google Shape;66;p1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The objective of this analysis is to identify the top selling products, sales peaks during the year and the areas where we have sold the most product. Based on these results, we can plan a sales strategy for the next fiscal year and optimize our inventory.</a:t>
            </a:r>
            <a:endParaRPr/>
          </a:p>
          <a:p>
            <a:pPr indent="0" lvl="0" marL="0" rtl="0" algn="l">
              <a:spcBef>
                <a:spcPts val="1600"/>
              </a:spcBef>
              <a:spcAft>
                <a:spcPts val="1600"/>
              </a:spcAft>
              <a:buNone/>
            </a:pPr>
            <a:r>
              <a:t/>
            </a:r>
            <a:endParaRPr/>
          </a:p>
        </p:txBody>
      </p:sp>
      <p:pic>
        <p:nvPicPr>
          <p:cNvPr id="67" name="Google Shape;67;p14"/>
          <p:cNvPicPr preferRelativeResize="0"/>
          <p:nvPr/>
        </p:nvPicPr>
        <p:blipFill>
          <a:blip r:embed="rId3">
            <a:alphaModFix/>
          </a:blip>
          <a:stretch>
            <a:fillRect/>
          </a:stretch>
        </p:blipFill>
        <p:spPr>
          <a:xfrm>
            <a:off x="2688138" y="2494275"/>
            <a:ext cx="3767726" cy="234347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Dataset Description</a:t>
            </a:r>
            <a:endParaRPr/>
          </a:p>
        </p:txBody>
      </p:sp>
      <p:sp>
        <p:nvSpPr>
          <p:cNvPr id="73" name="Google Shape;73;p15"/>
          <p:cNvSpPr txBox="1"/>
          <p:nvPr>
            <p:ph idx="1" type="body"/>
          </p:nvPr>
        </p:nvSpPr>
        <p:spPr>
          <a:xfrm>
            <a:off x="311700" y="1152475"/>
            <a:ext cx="8520600" cy="3416400"/>
          </a:xfrm>
          <a:prstGeom prst="rect">
            <a:avLst/>
          </a:prstGeom>
        </p:spPr>
        <p:txBody>
          <a:bodyPr anchorCtr="0" anchor="ctr" bIns="91425" lIns="91425" spcFirstLastPara="1" rIns="91425" wrap="square" tIns="91425">
            <a:noAutofit/>
          </a:bodyPr>
          <a:lstStyle/>
          <a:p>
            <a:pPr indent="-342900" lvl="0" marL="457200" rtl="0" algn="l">
              <a:spcBef>
                <a:spcPts val="0"/>
              </a:spcBef>
              <a:spcAft>
                <a:spcPts val="0"/>
              </a:spcAft>
              <a:buSzPts val="1800"/>
              <a:buChar char="●"/>
            </a:pPr>
            <a:r>
              <a:rPr lang="es-419"/>
              <a:t>Source: Kaggle (superstore-dataset-final).</a:t>
            </a:r>
            <a:endParaRPr/>
          </a:p>
          <a:p>
            <a:pPr indent="-342900" lvl="0" marL="457200" rtl="0" algn="l">
              <a:spcBef>
                <a:spcPts val="0"/>
              </a:spcBef>
              <a:spcAft>
                <a:spcPts val="0"/>
              </a:spcAft>
              <a:buSzPts val="1800"/>
              <a:buChar char="●"/>
            </a:pPr>
            <a:r>
              <a:rPr lang="es-419"/>
              <a:t>Columns: Row ID, Order ID, Order Date, Ship Date, Ship Mode, Customer ID, Customer Name, Segment, Country, City, State, Postal Code, Region, Product ID, Category, Sub-Category, Product Name, Sale, Quantity, Discount, Profit. </a:t>
            </a:r>
            <a:endParaRPr/>
          </a:p>
          <a:p>
            <a:pPr indent="-342900" lvl="0" marL="457200" rtl="0" algn="l">
              <a:spcBef>
                <a:spcPts val="0"/>
              </a:spcBef>
              <a:spcAft>
                <a:spcPts val="0"/>
              </a:spcAft>
              <a:buSzPts val="1800"/>
              <a:buChar char="●"/>
            </a:pPr>
            <a:r>
              <a:rPr lang="es-419"/>
              <a:t>Total registered: 9994 entries.</a:t>
            </a:r>
            <a:endParaRPr/>
          </a:p>
        </p:txBody>
      </p:sp>
      <p:pic>
        <p:nvPicPr>
          <p:cNvPr id="74" name="Google Shape;74;p15"/>
          <p:cNvPicPr preferRelativeResize="0"/>
          <p:nvPr/>
        </p:nvPicPr>
        <p:blipFill>
          <a:blip r:embed="rId3">
            <a:alphaModFix/>
          </a:blip>
          <a:stretch>
            <a:fillRect/>
          </a:stretch>
        </p:blipFill>
        <p:spPr>
          <a:xfrm>
            <a:off x="6839975" y="186224"/>
            <a:ext cx="1832350" cy="13173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Top 10 Highest Selling Products</a:t>
            </a:r>
            <a:endParaRPr/>
          </a:p>
        </p:txBody>
      </p:sp>
      <p:sp>
        <p:nvSpPr>
          <p:cNvPr id="80" name="Google Shape;80;p1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81" name="Google Shape;81;p16"/>
          <p:cNvPicPr preferRelativeResize="0"/>
          <p:nvPr/>
        </p:nvPicPr>
        <p:blipFill>
          <a:blip r:embed="rId3">
            <a:alphaModFix/>
          </a:blip>
          <a:stretch>
            <a:fillRect/>
          </a:stretch>
        </p:blipFill>
        <p:spPr>
          <a:xfrm>
            <a:off x="474175" y="1152475"/>
            <a:ext cx="8195650" cy="37768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Top 10 Highest Selling Products (Insights)</a:t>
            </a:r>
            <a:endParaRPr/>
          </a:p>
          <a:p>
            <a:pPr indent="0" lvl="0" marL="0" rtl="0" algn="l">
              <a:spcBef>
                <a:spcPts val="0"/>
              </a:spcBef>
              <a:spcAft>
                <a:spcPts val="0"/>
              </a:spcAft>
              <a:buNone/>
            </a:pPr>
            <a:r>
              <a:t/>
            </a:r>
            <a:endParaRPr/>
          </a:p>
        </p:txBody>
      </p:sp>
      <p:sp>
        <p:nvSpPr>
          <p:cNvPr id="87" name="Google Shape;87;p17"/>
          <p:cNvSpPr txBox="1"/>
          <p:nvPr>
            <p:ph idx="1" type="body"/>
          </p:nvPr>
        </p:nvSpPr>
        <p:spPr>
          <a:xfrm>
            <a:off x="311700" y="1152475"/>
            <a:ext cx="8520600" cy="3416400"/>
          </a:xfrm>
          <a:prstGeom prst="rect">
            <a:avLst/>
          </a:prstGeom>
        </p:spPr>
        <p:txBody>
          <a:bodyPr anchorCtr="0" anchor="b" bIns="91425" lIns="91425" spcFirstLastPara="1" rIns="91425" wrap="square" tIns="91425">
            <a:noAutofit/>
          </a:bodyPr>
          <a:lstStyle/>
          <a:p>
            <a:pPr indent="-342900" lvl="0" marL="457200" rtl="0" algn="l">
              <a:spcBef>
                <a:spcPts val="0"/>
              </a:spcBef>
              <a:spcAft>
                <a:spcPts val="0"/>
              </a:spcAft>
              <a:buSzPts val="1800"/>
              <a:buChar char="●"/>
            </a:pPr>
            <a:r>
              <a:rPr lang="es-419"/>
              <a:t>Regular staples are leading the sales with more than 200 units sold this past year. </a:t>
            </a:r>
            <a:endParaRPr/>
          </a:p>
          <a:p>
            <a:pPr indent="-342900" lvl="0" marL="457200" rtl="0" algn="l">
              <a:spcBef>
                <a:spcPts val="0"/>
              </a:spcBef>
              <a:spcAft>
                <a:spcPts val="0"/>
              </a:spcAft>
              <a:buSzPts val="1800"/>
              <a:buChar char="●"/>
            </a:pPr>
            <a:r>
              <a:rPr lang="es-419"/>
              <a:t>Staples in general are our most demanded products overall. </a:t>
            </a:r>
            <a:endParaRPr/>
          </a:p>
          <a:p>
            <a:pPr indent="-342900" lvl="0" marL="457200" rtl="0" algn="l">
              <a:spcBef>
                <a:spcPts val="0"/>
              </a:spcBef>
              <a:spcAft>
                <a:spcPts val="0"/>
              </a:spcAft>
              <a:buSzPts val="1800"/>
              <a:buChar char="●"/>
            </a:pPr>
            <a:r>
              <a:rPr lang="es-419"/>
              <a:t>Besides staples, the adjustable height table is another highly demanded product. </a:t>
            </a:r>
            <a:endParaRPr/>
          </a:p>
        </p:txBody>
      </p:sp>
      <p:pic>
        <p:nvPicPr>
          <p:cNvPr id="88" name="Google Shape;88;p17"/>
          <p:cNvPicPr preferRelativeResize="0"/>
          <p:nvPr/>
        </p:nvPicPr>
        <p:blipFill>
          <a:blip r:embed="rId3">
            <a:alphaModFix/>
          </a:blip>
          <a:stretch>
            <a:fillRect/>
          </a:stretch>
        </p:blipFill>
        <p:spPr>
          <a:xfrm>
            <a:off x="1370625" y="1152475"/>
            <a:ext cx="3386675" cy="2032001"/>
          </a:xfrm>
          <a:prstGeom prst="rect">
            <a:avLst/>
          </a:prstGeom>
          <a:noFill/>
          <a:ln>
            <a:noFill/>
          </a:ln>
        </p:spPr>
      </p:pic>
      <p:pic>
        <p:nvPicPr>
          <p:cNvPr id="89" name="Google Shape;89;p17"/>
          <p:cNvPicPr preferRelativeResize="0"/>
          <p:nvPr/>
        </p:nvPicPr>
        <p:blipFill>
          <a:blip r:embed="rId4">
            <a:alphaModFix/>
          </a:blip>
          <a:stretch>
            <a:fillRect/>
          </a:stretch>
        </p:blipFill>
        <p:spPr>
          <a:xfrm>
            <a:off x="5136075" y="1116750"/>
            <a:ext cx="2103450" cy="21034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Monthly Sales</a:t>
            </a:r>
            <a:endParaRPr/>
          </a:p>
        </p:txBody>
      </p:sp>
      <p:sp>
        <p:nvSpPr>
          <p:cNvPr id="95" name="Google Shape;95;p1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96" name="Google Shape;96;p18"/>
          <p:cNvPicPr preferRelativeResize="0"/>
          <p:nvPr/>
        </p:nvPicPr>
        <p:blipFill>
          <a:blip r:embed="rId3">
            <a:alphaModFix/>
          </a:blip>
          <a:stretch>
            <a:fillRect/>
          </a:stretch>
        </p:blipFill>
        <p:spPr>
          <a:xfrm>
            <a:off x="1328100" y="1104925"/>
            <a:ext cx="6487799" cy="37546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Monthly Sales (Insights)</a:t>
            </a:r>
            <a:endParaRPr/>
          </a:p>
        </p:txBody>
      </p:sp>
      <p:sp>
        <p:nvSpPr>
          <p:cNvPr id="102" name="Google Shape;102;p19"/>
          <p:cNvSpPr txBox="1"/>
          <p:nvPr>
            <p:ph idx="1" type="body"/>
          </p:nvPr>
        </p:nvSpPr>
        <p:spPr>
          <a:xfrm>
            <a:off x="311700" y="1152475"/>
            <a:ext cx="8520600" cy="2646600"/>
          </a:xfrm>
          <a:prstGeom prst="rect">
            <a:avLst/>
          </a:prstGeom>
        </p:spPr>
        <p:txBody>
          <a:bodyPr anchorCtr="0" anchor="ctr" bIns="91425" lIns="91425" spcFirstLastPara="1" rIns="91425" wrap="square" tIns="91425">
            <a:noAutofit/>
          </a:bodyPr>
          <a:lstStyle/>
          <a:p>
            <a:pPr indent="-342900" lvl="0" marL="457200" rtl="0" algn="l">
              <a:spcBef>
                <a:spcPts val="0"/>
              </a:spcBef>
              <a:spcAft>
                <a:spcPts val="0"/>
              </a:spcAft>
              <a:buSzPts val="1800"/>
              <a:buChar char="●"/>
            </a:pPr>
            <a:r>
              <a:rPr lang="es-419"/>
              <a:t>We have experienced our best selling period of the year at November due to Black Friday sales. </a:t>
            </a:r>
            <a:endParaRPr/>
          </a:p>
          <a:p>
            <a:pPr indent="-342900" lvl="0" marL="457200" rtl="0" algn="l">
              <a:spcBef>
                <a:spcPts val="0"/>
              </a:spcBef>
              <a:spcAft>
                <a:spcPts val="0"/>
              </a:spcAft>
              <a:buSzPts val="1800"/>
              <a:buChar char="●"/>
            </a:pPr>
            <a:r>
              <a:rPr lang="es-419"/>
              <a:t>Due to holiday season and winter’s weather, we experienced our lowest sales on January and February.</a:t>
            </a:r>
            <a:endParaRPr/>
          </a:p>
        </p:txBody>
      </p:sp>
      <p:pic>
        <p:nvPicPr>
          <p:cNvPr id="103" name="Google Shape;103;p19"/>
          <p:cNvPicPr preferRelativeResize="0"/>
          <p:nvPr/>
        </p:nvPicPr>
        <p:blipFill>
          <a:blip r:embed="rId3">
            <a:alphaModFix/>
          </a:blip>
          <a:stretch>
            <a:fillRect/>
          </a:stretch>
        </p:blipFill>
        <p:spPr>
          <a:xfrm>
            <a:off x="4572000" y="3147800"/>
            <a:ext cx="4230450" cy="18332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20"/>
          <p:cNvSpPr txBox="1"/>
          <p:nvPr>
            <p:ph type="title"/>
          </p:nvPr>
        </p:nvSpPr>
        <p:spPr>
          <a:xfrm>
            <a:off x="265500" y="1733850"/>
            <a:ext cx="4045200" cy="1675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419"/>
              <a:t>Recommended Actions</a:t>
            </a:r>
            <a:endParaRPr/>
          </a:p>
        </p:txBody>
      </p:sp>
      <p:sp>
        <p:nvSpPr>
          <p:cNvPr id="109" name="Google Shape;109;p20"/>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342900" lvl="0" marL="457200" rtl="0" algn="l">
              <a:spcBef>
                <a:spcPts val="0"/>
              </a:spcBef>
              <a:spcAft>
                <a:spcPts val="0"/>
              </a:spcAft>
              <a:buSzPts val="1800"/>
              <a:buChar char="●"/>
            </a:pPr>
            <a:r>
              <a:rPr lang="es-419"/>
              <a:t>Get more stock for our highest selling products (adjustable height tables are selling out!)</a:t>
            </a:r>
            <a:endParaRPr/>
          </a:p>
          <a:p>
            <a:pPr indent="-342900" lvl="0" marL="457200" rtl="0" algn="l">
              <a:spcBef>
                <a:spcPts val="0"/>
              </a:spcBef>
              <a:spcAft>
                <a:spcPts val="0"/>
              </a:spcAft>
              <a:buSzPts val="1800"/>
              <a:buChar char="●"/>
            </a:pPr>
            <a:r>
              <a:rPr lang="es-419"/>
              <a:t>Review our marketing strategies from our higher seasons.</a:t>
            </a:r>
            <a:endParaRPr/>
          </a:p>
          <a:p>
            <a:pPr indent="-342900" lvl="0" marL="457200" rtl="0" algn="l">
              <a:spcBef>
                <a:spcPts val="0"/>
              </a:spcBef>
              <a:spcAft>
                <a:spcPts val="0"/>
              </a:spcAft>
              <a:buSzPts val="1800"/>
              <a:buChar char="●"/>
            </a:pPr>
            <a:r>
              <a:rPr lang="es-419"/>
              <a:t>Boost our offer in our top selling cities with discounts and bundles.</a:t>
            </a:r>
            <a:endParaRPr/>
          </a:p>
        </p:txBody>
      </p:sp>
      <p:pic>
        <p:nvPicPr>
          <p:cNvPr descr="a white background with pink letters that say action (proporcionada por Tenor)" id="110" name="Google Shape;110;p20"/>
          <p:cNvPicPr preferRelativeResize="0"/>
          <p:nvPr/>
        </p:nvPicPr>
        <p:blipFill>
          <a:blip r:embed="rId3">
            <a:alphaModFix/>
          </a:blip>
          <a:stretch>
            <a:fillRect/>
          </a:stretch>
        </p:blipFill>
        <p:spPr>
          <a:xfrm>
            <a:off x="0" y="-558525"/>
            <a:ext cx="2050850" cy="15402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21"/>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419"/>
              <a:t>Tools Used</a:t>
            </a:r>
            <a:endParaRPr/>
          </a:p>
        </p:txBody>
      </p:sp>
      <p:sp>
        <p:nvSpPr>
          <p:cNvPr id="116" name="Google Shape;116;p21"/>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SzPts val="1500"/>
              <a:buChar char="●"/>
            </a:pPr>
            <a:r>
              <a:rPr lang="es-419" sz="1500"/>
              <a:t>Python</a:t>
            </a:r>
            <a:endParaRPr sz="1500"/>
          </a:p>
          <a:p>
            <a:pPr indent="-323850" lvl="0" marL="457200" rtl="0" algn="l">
              <a:spcBef>
                <a:spcPts val="0"/>
              </a:spcBef>
              <a:spcAft>
                <a:spcPts val="0"/>
              </a:spcAft>
              <a:buSzPts val="1500"/>
              <a:buChar char="●"/>
            </a:pPr>
            <a:r>
              <a:rPr lang="es-419" sz="1500"/>
              <a:t>Pandas</a:t>
            </a:r>
            <a:endParaRPr sz="1500"/>
          </a:p>
          <a:p>
            <a:pPr indent="-323850" lvl="0" marL="457200" rtl="0" algn="l">
              <a:spcBef>
                <a:spcPts val="0"/>
              </a:spcBef>
              <a:spcAft>
                <a:spcPts val="0"/>
              </a:spcAft>
              <a:buSzPts val="1500"/>
              <a:buChar char="●"/>
            </a:pPr>
            <a:r>
              <a:rPr lang="es-419" sz="1500"/>
              <a:t>Seaborn</a:t>
            </a:r>
            <a:endParaRPr sz="1500"/>
          </a:p>
          <a:p>
            <a:pPr indent="-323850" lvl="0" marL="457200" rtl="0" algn="l">
              <a:spcBef>
                <a:spcPts val="0"/>
              </a:spcBef>
              <a:spcAft>
                <a:spcPts val="0"/>
              </a:spcAft>
              <a:buSzPts val="1500"/>
              <a:buChar char="●"/>
            </a:pPr>
            <a:r>
              <a:rPr lang="es-419" sz="1500"/>
              <a:t>Matplotlib</a:t>
            </a:r>
            <a:endParaRPr sz="1500"/>
          </a:p>
          <a:p>
            <a:pPr indent="-323850" lvl="0" marL="457200" rtl="0" algn="l">
              <a:spcBef>
                <a:spcPts val="0"/>
              </a:spcBef>
              <a:spcAft>
                <a:spcPts val="0"/>
              </a:spcAft>
              <a:buSzPts val="1500"/>
              <a:buChar char="●"/>
            </a:pPr>
            <a:r>
              <a:rPr lang="es-419" sz="1500"/>
              <a:t>Jupyter Notebook (Kaggle)</a:t>
            </a:r>
            <a:endParaRPr sz="1500"/>
          </a:p>
          <a:p>
            <a:pPr indent="-323850" lvl="0" marL="457200" rtl="0" algn="l">
              <a:spcBef>
                <a:spcPts val="0"/>
              </a:spcBef>
              <a:spcAft>
                <a:spcPts val="0"/>
              </a:spcAft>
              <a:buSzPts val="1500"/>
              <a:buChar char="●"/>
            </a:pPr>
            <a:r>
              <a:rPr lang="es-419" sz="1500"/>
              <a:t>Kaggle Superstore Dataset</a:t>
            </a:r>
            <a:endParaRPr sz="1500"/>
          </a:p>
        </p:txBody>
      </p:sp>
      <p:pic>
        <p:nvPicPr>
          <p:cNvPr descr="a blue and yellow python logo is shown on a white background (proporcionada por Tenor)" id="117" name="Google Shape;117;p21"/>
          <p:cNvPicPr preferRelativeResize="0"/>
          <p:nvPr/>
        </p:nvPicPr>
        <p:blipFill>
          <a:blip r:embed="rId3">
            <a:alphaModFix/>
          </a:blip>
          <a:stretch>
            <a:fillRect/>
          </a:stretch>
        </p:blipFill>
        <p:spPr>
          <a:xfrm>
            <a:off x="4118600" y="372850"/>
            <a:ext cx="1541100" cy="1101675"/>
          </a:xfrm>
          <a:prstGeom prst="rect">
            <a:avLst/>
          </a:prstGeom>
          <a:noFill/>
          <a:ln>
            <a:noFill/>
          </a:ln>
        </p:spPr>
      </p:pic>
      <p:pic>
        <p:nvPicPr>
          <p:cNvPr descr="a black and white drawing of a panda bear with a surprised expression on its face (proporcionada por Tenor)" id="118" name="Google Shape;118;p21"/>
          <p:cNvPicPr preferRelativeResize="0"/>
          <p:nvPr/>
        </p:nvPicPr>
        <p:blipFill>
          <a:blip r:embed="rId4">
            <a:alphaModFix/>
          </a:blip>
          <a:stretch>
            <a:fillRect/>
          </a:stretch>
        </p:blipFill>
        <p:spPr>
          <a:xfrm>
            <a:off x="6755125" y="974425"/>
            <a:ext cx="1299900" cy="1294670"/>
          </a:xfrm>
          <a:prstGeom prst="rect">
            <a:avLst/>
          </a:prstGeom>
          <a:noFill/>
          <a:ln>
            <a:noFill/>
          </a:ln>
        </p:spPr>
      </p:pic>
      <p:pic>
        <p:nvPicPr>
          <p:cNvPr descr="a blue robot with red eyes and headphones is a cartoon character . (proporcionada por Tenor)" id="119" name="Google Shape;119;p21"/>
          <p:cNvPicPr preferRelativeResize="0"/>
          <p:nvPr/>
        </p:nvPicPr>
        <p:blipFill>
          <a:blip r:embed="rId5">
            <a:alphaModFix/>
          </a:blip>
          <a:stretch>
            <a:fillRect/>
          </a:stretch>
        </p:blipFill>
        <p:spPr>
          <a:xfrm>
            <a:off x="4832825" y="2315670"/>
            <a:ext cx="1066800" cy="933450"/>
          </a:xfrm>
          <a:prstGeom prst="rect">
            <a:avLst/>
          </a:prstGeom>
          <a:noFill/>
          <a:ln>
            <a:noFill/>
          </a:ln>
        </p:spPr>
      </p:pic>
      <p:pic>
        <p:nvPicPr>
          <p:cNvPr descr="a black and white drawing of a laptop with a dog face on it . (proporcionada por Tenor)" id="120" name="Google Shape;120;p21"/>
          <p:cNvPicPr preferRelativeResize="0"/>
          <p:nvPr/>
        </p:nvPicPr>
        <p:blipFill>
          <a:blip r:embed="rId6">
            <a:alphaModFix/>
          </a:blip>
          <a:stretch>
            <a:fillRect/>
          </a:stretch>
        </p:blipFill>
        <p:spPr>
          <a:xfrm>
            <a:off x="6334200" y="3074024"/>
            <a:ext cx="1768900" cy="17689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